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8" r:id="rId3"/>
    <p:sldId id="268" r:id="rId4"/>
    <p:sldId id="263" r:id="rId5"/>
    <p:sldId id="272" r:id="rId6"/>
    <p:sldId id="276" r:id="rId7"/>
    <p:sldId id="273" r:id="rId8"/>
    <p:sldId id="277" r:id="rId9"/>
    <p:sldId id="275" r:id="rId10"/>
    <p:sldId id="274" r:id="rId11"/>
    <p:sldId id="278" r:id="rId12"/>
    <p:sldId id="271" r:id="rId13"/>
    <p:sldId id="265" r:id="rId14"/>
    <p:sldId id="259" r:id="rId15"/>
    <p:sldId id="266" r:id="rId16"/>
    <p:sldId id="256" r:id="rId17"/>
    <p:sldId id="257" r:id="rId18"/>
    <p:sldId id="267" r:id="rId19"/>
    <p:sldId id="262" r:id="rId20"/>
    <p:sldId id="269" r:id="rId21"/>
    <p:sldId id="260" r:id="rId22"/>
    <p:sldId id="261" r:id="rId23"/>
    <p:sldId id="26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258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s.dailynews.com/click/files/2015/05/chip_spe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1" t="18951" r="51603" b="6016"/>
          <a:stretch/>
        </p:blipFill>
        <p:spPr bwMode="auto">
          <a:xfrm rot="16200000">
            <a:off x="-731943" y="1676160"/>
            <a:ext cx="6152242" cy="41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/>
          <p:cNvSpPr/>
          <p:nvPr/>
        </p:nvSpPr>
        <p:spPr>
          <a:xfrm>
            <a:off x="413856" y="136664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225528" y="137153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2" name="Title 1"/>
          <p:cNvSpPr txBox="1">
            <a:spLocks/>
          </p:cNvSpPr>
          <p:nvPr/>
        </p:nvSpPr>
        <p:spPr>
          <a:xfrm>
            <a:off x="35496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/>
              <a:t>PinMap</a:t>
            </a:r>
            <a:r>
              <a:rPr lang="en-US" sz="3600" dirty="0" smtClean="0"/>
              <a:t> 08/2016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Humus, VGA, HDMI, Salsa, Relay, </a:t>
            </a:r>
            <a:r>
              <a:rPr lang="en-US" sz="2200" dirty="0" err="1" smtClean="0">
                <a:solidFill>
                  <a:schemeClr val="bg1">
                    <a:lumMod val="50000"/>
                  </a:schemeClr>
                </a:solidFill>
              </a:rPr>
              <a:t>Tzatziki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0" y="4342792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12489"/>
              </p:ext>
            </p:extLst>
          </p:nvPr>
        </p:nvGraphicFramePr>
        <p:xfrm>
          <a:off x="4572000" y="116632"/>
          <a:ext cx="2034259" cy="6434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576064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 </a:t>
                      </a:r>
                    </a:p>
                    <a:p>
                      <a:r>
                        <a:rPr lang="en-US" sz="700" dirty="0" err="1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</a:t>
                      </a:r>
                    </a:p>
                    <a:p>
                      <a:r>
                        <a:rPr lang="en-US" sz="700" dirty="0" err="1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CHR-IN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 with DCDC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VCC5V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*VGA </a:t>
                      </a: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/ HDMI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  <a:p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*VGA </a:t>
                      </a: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/ HDMI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VBAT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IC2-1</a:t>
                      </a:r>
                      <a:r>
                        <a:rPr lang="en-US" sz="700" b="1" baseline="0" dirty="0" smtClean="0">
                          <a:solidFill>
                            <a:schemeClr val="bg1"/>
                          </a:solidFill>
                        </a:rPr>
                        <a:t> 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PWRON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 dirty="0" smtClean="0"/>
                        <a:t>*EEPROM</a:t>
                      </a:r>
                      <a:endParaRPr lang="en-US" sz="700" b="1" i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PWM0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D19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HDMI</a:t>
                      </a:r>
                      <a:endParaRPr lang="en-US" sz="700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VGA / HDMI</a:t>
                      </a:r>
                      <a:endParaRPr lang="en-US" sz="700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DE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12394"/>
              </p:ext>
            </p:extLst>
          </p:nvPr>
        </p:nvGraphicFramePr>
        <p:xfrm>
          <a:off x="6732240" y="44624"/>
          <a:ext cx="2043283" cy="6493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13080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r>
                        <a:rPr lang="en-US" sz="700" dirty="0" err="1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dirty="0" smtClean="0"/>
                    </a:p>
                    <a:p>
                      <a:r>
                        <a:rPr lang="en-US" sz="700" dirty="0" err="1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RX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HPCOM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FEL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HPR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HUMUS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ADC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MICIN1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152400">
                <a:tc rowSpan="2"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</a:p>
                    <a:p>
                      <a:pPr algn="ctr"/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Card </a:t>
                      </a:r>
                      <a:r>
                        <a:rPr lang="en-US" sz="700" dirty="0" err="1" smtClean="0">
                          <a:solidFill>
                            <a:schemeClr val="bg1"/>
                          </a:solidFill>
                        </a:rPr>
                        <a:t>det</a:t>
                      </a: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MOSI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HUMUS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MISO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HUMUS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DATA0: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DATA1: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DATA2: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DATA3: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CMD: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CLK: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6" name="Oval 145"/>
          <p:cNvSpPr/>
          <p:nvPr/>
        </p:nvSpPr>
        <p:spPr>
          <a:xfrm>
            <a:off x="420342" y="1615088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8" name="Oval 147"/>
          <p:cNvSpPr/>
          <p:nvPr/>
        </p:nvSpPr>
        <p:spPr>
          <a:xfrm>
            <a:off x="395536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49" name="Oval 148"/>
          <p:cNvSpPr/>
          <p:nvPr/>
        </p:nvSpPr>
        <p:spPr>
          <a:xfrm>
            <a:off x="395536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0" name="Oval 149"/>
          <p:cNvSpPr/>
          <p:nvPr/>
        </p:nvSpPr>
        <p:spPr>
          <a:xfrm>
            <a:off x="3955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1" name="Oval 150"/>
          <p:cNvSpPr/>
          <p:nvPr/>
        </p:nvSpPr>
        <p:spPr>
          <a:xfrm>
            <a:off x="7003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2" name="Oval 151"/>
          <p:cNvSpPr/>
          <p:nvPr/>
        </p:nvSpPr>
        <p:spPr>
          <a:xfrm>
            <a:off x="395536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3" name="Oval 152"/>
          <p:cNvSpPr/>
          <p:nvPr/>
        </p:nvSpPr>
        <p:spPr>
          <a:xfrm>
            <a:off x="683568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4" name="Oval 153"/>
          <p:cNvSpPr/>
          <p:nvPr/>
        </p:nvSpPr>
        <p:spPr>
          <a:xfrm>
            <a:off x="395536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5" name="Oval 154"/>
          <p:cNvSpPr/>
          <p:nvPr/>
        </p:nvSpPr>
        <p:spPr>
          <a:xfrm>
            <a:off x="395536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6" name="Oval 155"/>
          <p:cNvSpPr/>
          <p:nvPr/>
        </p:nvSpPr>
        <p:spPr>
          <a:xfrm>
            <a:off x="395536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7" name="Oval 156"/>
          <p:cNvSpPr/>
          <p:nvPr/>
        </p:nvSpPr>
        <p:spPr>
          <a:xfrm>
            <a:off x="683568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8" name="Oval 157"/>
          <p:cNvSpPr/>
          <p:nvPr/>
        </p:nvSpPr>
        <p:spPr>
          <a:xfrm>
            <a:off x="395536" y="461269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59" name="Oval 158"/>
          <p:cNvSpPr/>
          <p:nvPr/>
        </p:nvSpPr>
        <p:spPr>
          <a:xfrm>
            <a:off x="683568" y="4654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60" name="Oval 159"/>
          <p:cNvSpPr/>
          <p:nvPr/>
        </p:nvSpPr>
        <p:spPr>
          <a:xfrm>
            <a:off x="683568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1" name="Oval 160"/>
          <p:cNvSpPr/>
          <p:nvPr/>
        </p:nvSpPr>
        <p:spPr>
          <a:xfrm>
            <a:off x="683568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2" name="Oval 161"/>
          <p:cNvSpPr/>
          <p:nvPr/>
        </p:nvSpPr>
        <p:spPr>
          <a:xfrm>
            <a:off x="683568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3" name="Oval 162"/>
          <p:cNvSpPr/>
          <p:nvPr/>
        </p:nvSpPr>
        <p:spPr>
          <a:xfrm>
            <a:off x="683568" y="1372331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4" name="Oval 163"/>
          <p:cNvSpPr/>
          <p:nvPr/>
        </p:nvSpPr>
        <p:spPr>
          <a:xfrm>
            <a:off x="419920" y="187638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5" name="Oval 164"/>
          <p:cNvSpPr/>
          <p:nvPr/>
        </p:nvSpPr>
        <p:spPr>
          <a:xfrm>
            <a:off x="3995936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6" name="Oval 165"/>
          <p:cNvSpPr/>
          <p:nvPr/>
        </p:nvSpPr>
        <p:spPr>
          <a:xfrm>
            <a:off x="4211960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7" name="Oval 166"/>
          <p:cNvSpPr/>
          <p:nvPr/>
        </p:nvSpPr>
        <p:spPr>
          <a:xfrm>
            <a:off x="4211960" y="5465986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8" name="Oval 167"/>
          <p:cNvSpPr/>
          <p:nvPr/>
        </p:nvSpPr>
        <p:spPr>
          <a:xfrm>
            <a:off x="3995936" y="547678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9" name="Oval 168"/>
          <p:cNvSpPr/>
          <p:nvPr/>
        </p:nvSpPr>
        <p:spPr>
          <a:xfrm>
            <a:off x="3995936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0" name="Oval 169"/>
          <p:cNvSpPr/>
          <p:nvPr/>
        </p:nvSpPr>
        <p:spPr>
          <a:xfrm>
            <a:off x="4211960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1" name="Oval 170"/>
          <p:cNvSpPr/>
          <p:nvPr/>
        </p:nvSpPr>
        <p:spPr>
          <a:xfrm>
            <a:off x="4211960" y="4180643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2" name="Oval 171"/>
          <p:cNvSpPr/>
          <p:nvPr/>
        </p:nvSpPr>
        <p:spPr>
          <a:xfrm>
            <a:off x="3995936" y="137233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3" name="Oval 172"/>
          <p:cNvSpPr/>
          <p:nvPr/>
        </p:nvSpPr>
        <p:spPr>
          <a:xfrm>
            <a:off x="4211960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4" name="Oval 173"/>
          <p:cNvSpPr/>
          <p:nvPr/>
        </p:nvSpPr>
        <p:spPr>
          <a:xfrm>
            <a:off x="3995936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5" name="Oval 174"/>
          <p:cNvSpPr/>
          <p:nvPr/>
        </p:nvSpPr>
        <p:spPr>
          <a:xfrm>
            <a:off x="3995936" y="3649917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6" name="Oval 175"/>
          <p:cNvSpPr/>
          <p:nvPr/>
        </p:nvSpPr>
        <p:spPr>
          <a:xfrm>
            <a:off x="3995936" y="3388555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7" name="Oval 176"/>
          <p:cNvSpPr/>
          <p:nvPr/>
        </p:nvSpPr>
        <p:spPr>
          <a:xfrm>
            <a:off x="3995936" y="3138241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8" name="Oval 177"/>
          <p:cNvSpPr/>
          <p:nvPr/>
        </p:nvSpPr>
        <p:spPr>
          <a:xfrm>
            <a:off x="3995936" y="2884499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9" name="Oval 178"/>
          <p:cNvSpPr/>
          <p:nvPr/>
        </p:nvSpPr>
        <p:spPr>
          <a:xfrm>
            <a:off x="4211960" y="33885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0" name="Oval 179"/>
          <p:cNvSpPr/>
          <p:nvPr/>
        </p:nvSpPr>
        <p:spPr>
          <a:xfrm>
            <a:off x="432112" y="23621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1" name="Oval 180"/>
          <p:cNvSpPr/>
          <p:nvPr/>
        </p:nvSpPr>
        <p:spPr>
          <a:xfrm>
            <a:off x="426016" y="2619707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2" name="Oval 181"/>
          <p:cNvSpPr/>
          <p:nvPr/>
        </p:nvSpPr>
        <p:spPr>
          <a:xfrm>
            <a:off x="683568" y="2380443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3" name="Oval 182"/>
          <p:cNvSpPr/>
          <p:nvPr/>
        </p:nvSpPr>
        <p:spPr>
          <a:xfrm>
            <a:off x="683568" y="2637995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4" name="Oval 183"/>
          <p:cNvSpPr/>
          <p:nvPr/>
        </p:nvSpPr>
        <p:spPr>
          <a:xfrm>
            <a:off x="683568" y="162480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8" name="Oval 187"/>
          <p:cNvSpPr/>
          <p:nvPr/>
        </p:nvSpPr>
        <p:spPr>
          <a:xfrm>
            <a:off x="683568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89" name="Oval 188"/>
          <p:cNvSpPr/>
          <p:nvPr/>
        </p:nvSpPr>
        <p:spPr>
          <a:xfrm>
            <a:off x="683568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90" name="Oval 189"/>
          <p:cNvSpPr/>
          <p:nvPr/>
        </p:nvSpPr>
        <p:spPr>
          <a:xfrm>
            <a:off x="3995936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4211960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4211960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3995936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3995936" y="418064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3995936" y="2380443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96" name="Oval 195"/>
          <p:cNvSpPr/>
          <p:nvPr/>
        </p:nvSpPr>
        <p:spPr>
          <a:xfrm>
            <a:off x="395536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197" name="Oval 196"/>
          <p:cNvSpPr/>
          <p:nvPr/>
        </p:nvSpPr>
        <p:spPr>
          <a:xfrm>
            <a:off x="4211960" y="15883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8" name="Oval 197"/>
          <p:cNvSpPr/>
          <p:nvPr/>
        </p:nvSpPr>
        <p:spPr>
          <a:xfrm>
            <a:off x="4211960" y="185478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9" name="Oval 198"/>
          <p:cNvSpPr/>
          <p:nvPr/>
        </p:nvSpPr>
        <p:spPr>
          <a:xfrm>
            <a:off x="4211960" y="214281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200" name="Oval 199"/>
          <p:cNvSpPr/>
          <p:nvPr/>
        </p:nvSpPr>
        <p:spPr>
          <a:xfrm>
            <a:off x="395536" y="3388555"/>
            <a:ext cx="216024" cy="21602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395536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202" name="Oval 201"/>
          <p:cNvSpPr/>
          <p:nvPr/>
        </p:nvSpPr>
        <p:spPr>
          <a:xfrm>
            <a:off x="683568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203" name="Oval 202"/>
          <p:cNvSpPr/>
          <p:nvPr/>
        </p:nvSpPr>
        <p:spPr>
          <a:xfrm>
            <a:off x="683568" y="61968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  <a:endParaRPr lang="en-US" sz="1200" dirty="0"/>
          </a:p>
        </p:txBody>
      </p:sp>
      <p:sp>
        <p:nvSpPr>
          <p:cNvPr id="205" name="Oval 204"/>
          <p:cNvSpPr/>
          <p:nvPr/>
        </p:nvSpPr>
        <p:spPr>
          <a:xfrm>
            <a:off x="3955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6" name="Oval 205"/>
          <p:cNvSpPr/>
          <p:nvPr/>
        </p:nvSpPr>
        <p:spPr>
          <a:xfrm>
            <a:off x="39959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7" name="Oval 206"/>
          <p:cNvSpPr/>
          <p:nvPr/>
        </p:nvSpPr>
        <p:spPr>
          <a:xfrm>
            <a:off x="4211960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9" name="Oval 208"/>
          <p:cNvSpPr/>
          <p:nvPr/>
        </p:nvSpPr>
        <p:spPr>
          <a:xfrm>
            <a:off x="3995936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0" name="Oval 209"/>
          <p:cNvSpPr/>
          <p:nvPr/>
        </p:nvSpPr>
        <p:spPr>
          <a:xfrm>
            <a:off x="4211960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1" name="Oval 210"/>
          <p:cNvSpPr/>
          <p:nvPr/>
        </p:nvSpPr>
        <p:spPr>
          <a:xfrm>
            <a:off x="4211960" y="2889131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2" name="Oval 211"/>
          <p:cNvSpPr/>
          <p:nvPr/>
        </p:nvSpPr>
        <p:spPr>
          <a:xfrm>
            <a:off x="4211960" y="313715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3" name="Oval 212"/>
          <p:cNvSpPr/>
          <p:nvPr/>
        </p:nvSpPr>
        <p:spPr>
          <a:xfrm>
            <a:off x="4211960" y="240183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4" name="Oval 213"/>
          <p:cNvSpPr/>
          <p:nvPr/>
        </p:nvSpPr>
        <p:spPr>
          <a:xfrm>
            <a:off x="3995936" y="21328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5" name="Oval 214"/>
          <p:cNvSpPr/>
          <p:nvPr/>
        </p:nvSpPr>
        <p:spPr>
          <a:xfrm>
            <a:off x="3995936" y="1865779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6" name="Oval 215"/>
          <p:cNvSpPr/>
          <p:nvPr/>
        </p:nvSpPr>
        <p:spPr>
          <a:xfrm>
            <a:off x="3995936" y="161356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7" name="Oval 216"/>
          <p:cNvSpPr/>
          <p:nvPr/>
        </p:nvSpPr>
        <p:spPr>
          <a:xfrm>
            <a:off x="4211960" y="364502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8" name="Oval 217"/>
          <p:cNvSpPr/>
          <p:nvPr/>
        </p:nvSpPr>
        <p:spPr>
          <a:xfrm>
            <a:off x="4211960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9" name="Oval 218"/>
          <p:cNvSpPr/>
          <p:nvPr/>
        </p:nvSpPr>
        <p:spPr>
          <a:xfrm>
            <a:off x="3995936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0" name="Oval 219"/>
          <p:cNvSpPr/>
          <p:nvPr/>
        </p:nvSpPr>
        <p:spPr>
          <a:xfrm>
            <a:off x="3995936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1" name="Oval 220"/>
          <p:cNvSpPr/>
          <p:nvPr/>
        </p:nvSpPr>
        <p:spPr>
          <a:xfrm>
            <a:off x="4211960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2" name="Oval 221"/>
          <p:cNvSpPr/>
          <p:nvPr/>
        </p:nvSpPr>
        <p:spPr>
          <a:xfrm>
            <a:off x="683568" y="335699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Oval 222"/>
          <p:cNvSpPr/>
          <p:nvPr/>
        </p:nvSpPr>
        <p:spPr>
          <a:xfrm>
            <a:off x="683568" y="308420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Oval 223"/>
          <p:cNvSpPr/>
          <p:nvPr/>
        </p:nvSpPr>
        <p:spPr>
          <a:xfrm>
            <a:off x="436048" y="309740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5" name="Oval 224"/>
          <p:cNvSpPr/>
          <p:nvPr/>
        </p:nvSpPr>
        <p:spPr>
          <a:xfrm>
            <a:off x="683568" y="21074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6" name="Oval 225"/>
          <p:cNvSpPr/>
          <p:nvPr/>
        </p:nvSpPr>
        <p:spPr>
          <a:xfrm>
            <a:off x="420936" y="21125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7" name="Oval 226"/>
          <p:cNvSpPr/>
          <p:nvPr/>
        </p:nvSpPr>
        <p:spPr>
          <a:xfrm>
            <a:off x="683568" y="186006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8" name="Oval 227"/>
          <p:cNvSpPr/>
          <p:nvPr/>
        </p:nvSpPr>
        <p:spPr>
          <a:xfrm>
            <a:off x="449256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9" name="Oval 228"/>
          <p:cNvSpPr/>
          <p:nvPr/>
        </p:nvSpPr>
        <p:spPr>
          <a:xfrm>
            <a:off x="691952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62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PINOUT2/2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4014" r="30510" b="10340"/>
          <a:stretch/>
        </p:blipFill>
        <p:spPr bwMode="auto">
          <a:xfrm>
            <a:off x="251520" y="2634256"/>
            <a:ext cx="2808312" cy="338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2264923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 Rails highlighted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2" t="13741" r="30357" b="10748"/>
          <a:stretch/>
        </p:blipFill>
        <p:spPr bwMode="auto">
          <a:xfrm>
            <a:off x="3203848" y="2604413"/>
            <a:ext cx="2799044" cy="341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9488" y="2257746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CHIP 3.3V Rails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t="14014" r="30357" b="10748"/>
          <a:stretch/>
        </p:blipFill>
        <p:spPr bwMode="auto">
          <a:xfrm>
            <a:off x="6184944" y="2634255"/>
            <a:ext cx="278368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72272" y="2274215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 Rails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614571" y="84324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1334651" y="2022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" name="Oval 4"/>
          <p:cNvSpPr/>
          <p:nvPr/>
        </p:nvSpPr>
        <p:spPr>
          <a:xfrm>
            <a:off x="1334651" y="2274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6" name="Oval 5"/>
          <p:cNvSpPr/>
          <p:nvPr/>
        </p:nvSpPr>
        <p:spPr>
          <a:xfrm>
            <a:off x="1337583" y="2526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1334651" y="277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1337583" y="1770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338367" y="151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160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60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160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160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14" name="Oval 13"/>
          <p:cNvSpPr/>
          <p:nvPr/>
        </p:nvSpPr>
        <p:spPr>
          <a:xfrm>
            <a:off x="160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160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187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187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187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9" name="Oval 18"/>
          <p:cNvSpPr/>
          <p:nvPr/>
        </p:nvSpPr>
        <p:spPr>
          <a:xfrm>
            <a:off x="187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187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187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2125077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2125077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2125077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25" name="Oval 24"/>
          <p:cNvSpPr/>
          <p:nvPr/>
        </p:nvSpPr>
        <p:spPr>
          <a:xfrm>
            <a:off x="2125077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6" name="Oval 25"/>
          <p:cNvSpPr/>
          <p:nvPr/>
        </p:nvSpPr>
        <p:spPr>
          <a:xfrm>
            <a:off x="2125077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7" name="Oval 26"/>
          <p:cNvSpPr/>
          <p:nvPr/>
        </p:nvSpPr>
        <p:spPr>
          <a:xfrm>
            <a:off x="2125077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8" name="Oval 27"/>
          <p:cNvSpPr/>
          <p:nvPr/>
        </p:nvSpPr>
        <p:spPr>
          <a:xfrm>
            <a:off x="2378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9" name="Oval 28"/>
          <p:cNvSpPr/>
          <p:nvPr/>
        </p:nvSpPr>
        <p:spPr>
          <a:xfrm>
            <a:off x="2378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30" name="Oval 29"/>
          <p:cNvSpPr/>
          <p:nvPr/>
        </p:nvSpPr>
        <p:spPr>
          <a:xfrm>
            <a:off x="2378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2378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2378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2378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4" name="Oval 33"/>
          <p:cNvSpPr/>
          <p:nvPr/>
        </p:nvSpPr>
        <p:spPr>
          <a:xfrm>
            <a:off x="2630763" y="2033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5" name="Oval 34"/>
          <p:cNvSpPr/>
          <p:nvPr/>
        </p:nvSpPr>
        <p:spPr>
          <a:xfrm>
            <a:off x="2630763" y="2285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6" name="Oval 35"/>
          <p:cNvSpPr/>
          <p:nvPr/>
        </p:nvSpPr>
        <p:spPr>
          <a:xfrm>
            <a:off x="2630763" y="2537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7" name="Oval 36"/>
          <p:cNvSpPr/>
          <p:nvPr/>
        </p:nvSpPr>
        <p:spPr>
          <a:xfrm>
            <a:off x="2630763" y="278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2630763" y="1781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39" name="Oval 38"/>
          <p:cNvSpPr/>
          <p:nvPr/>
        </p:nvSpPr>
        <p:spPr>
          <a:xfrm>
            <a:off x="2630763" y="152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40" name="Oval 39"/>
          <p:cNvSpPr/>
          <p:nvPr/>
        </p:nvSpPr>
        <p:spPr>
          <a:xfrm>
            <a:off x="2875627" y="2033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1" name="Oval 40"/>
          <p:cNvSpPr/>
          <p:nvPr/>
        </p:nvSpPr>
        <p:spPr>
          <a:xfrm>
            <a:off x="2875627" y="2285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2875627" y="2537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2875627" y="278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4" name="Oval 43"/>
          <p:cNvSpPr/>
          <p:nvPr/>
        </p:nvSpPr>
        <p:spPr>
          <a:xfrm>
            <a:off x="2875627" y="1781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5" name="Oval 44"/>
          <p:cNvSpPr/>
          <p:nvPr/>
        </p:nvSpPr>
        <p:spPr>
          <a:xfrm>
            <a:off x="2875627" y="152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6" name="Oval 45"/>
          <p:cNvSpPr/>
          <p:nvPr/>
        </p:nvSpPr>
        <p:spPr>
          <a:xfrm>
            <a:off x="2918827" y="3975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2918827" y="4227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2921759" y="4479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9" name="Oval 48"/>
          <p:cNvSpPr/>
          <p:nvPr/>
        </p:nvSpPr>
        <p:spPr>
          <a:xfrm>
            <a:off x="2918827" y="473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0" name="Oval 49"/>
          <p:cNvSpPr/>
          <p:nvPr/>
        </p:nvSpPr>
        <p:spPr>
          <a:xfrm>
            <a:off x="2921759" y="3723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1" name="Oval 50"/>
          <p:cNvSpPr/>
          <p:nvPr/>
        </p:nvSpPr>
        <p:spPr>
          <a:xfrm>
            <a:off x="2922543" y="347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2" name="Oval 51"/>
          <p:cNvSpPr/>
          <p:nvPr/>
        </p:nvSpPr>
        <p:spPr>
          <a:xfrm>
            <a:off x="318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3" name="Oval 52"/>
          <p:cNvSpPr/>
          <p:nvPr/>
        </p:nvSpPr>
        <p:spPr>
          <a:xfrm>
            <a:off x="318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4" name="Oval 53"/>
          <p:cNvSpPr/>
          <p:nvPr/>
        </p:nvSpPr>
        <p:spPr>
          <a:xfrm>
            <a:off x="318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55" name="Oval 54"/>
          <p:cNvSpPr/>
          <p:nvPr/>
        </p:nvSpPr>
        <p:spPr>
          <a:xfrm>
            <a:off x="318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</a:t>
            </a:r>
          </a:p>
        </p:txBody>
      </p:sp>
      <p:sp>
        <p:nvSpPr>
          <p:cNvPr id="56" name="Oval 55"/>
          <p:cNvSpPr/>
          <p:nvPr/>
        </p:nvSpPr>
        <p:spPr>
          <a:xfrm>
            <a:off x="318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57" name="Oval 56"/>
          <p:cNvSpPr/>
          <p:nvPr/>
        </p:nvSpPr>
        <p:spPr>
          <a:xfrm>
            <a:off x="318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Oval 57"/>
          <p:cNvSpPr/>
          <p:nvPr/>
        </p:nvSpPr>
        <p:spPr>
          <a:xfrm>
            <a:off x="345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345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0" name="Oval 59"/>
          <p:cNvSpPr/>
          <p:nvPr/>
        </p:nvSpPr>
        <p:spPr>
          <a:xfrm>
            <a:off x="345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61" name="Oval 60"/>
          <p:cNvSpPr/>
          <p:nvPr/>
        </p:nvSpPr>
        <p:spPr>
          <a:xfrm>
            <a:off x="345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</a:t>
            </a:r>
          </a:p>
        </p:txBody>
      </p:sp>
      <p:sp>
        <p:nvSpPr>
          <p:cNvPr id="62" name="Oval 61"/>
          <p:cNvSpPr/>
          <p:nvPr/>
        </p:nvSpPr>
        <p:spPr>
          <a:xfrm>
            <a:off x="345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345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3709253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3709253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6" name="Oval 65"/>
          <p:cNvSpPr/>
          <p:nvPr/>
        </p:nvSpPr>
        <p:spPr>
          <a:xfrm>
            <a:off x="3709253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67" name="Oval 66"/>
          <p:cNvSpPr/>
          <p:nvPr/>
        </p:nvSpPr>
        <p:spPr>
          <a:xfrm>
            <a:off x="3707904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68" name="Oval 67"/>
          <p:cNvSpPr/>
          <p:nvPr/>
        </p:nvSpPr>
        <p:spPr>
          <a:xfrm>
            <a:off x="3709253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9" name="Oval 68"/>
          <p:cNvSpPr/>
          <p:nvPr/>
        </p:nvSpPr>
        <p:spPr>
          <a:xfrm>
            <a:off x="3709253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70" name="Oval 69"/>
          <p:cNvSpPr/>
          <p:nvPr/>
        </p:nvSpPr>
        <p:spPr>
          <a:xfrm>
            <a:off x="3962939" y="3975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1" name="Oval 70"/>
          <p:cNvSpPr/>
          <p:nvPr/>
        </p:nvSpPr>
        <p:spPr>
          <a:xfrm>
            <a:off x="3962939" y="4227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2" name="Oval 71"/>
          <p:cNvSpPr/>
          <p:nvPr/>
        </p:nvSpPr>
        <p:spPr>
          <a:xfrm>
            <a:off x="3962939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73" name="Oval 72"/>
          <p:cNvSpPr/>
          <p:nvPr/>
        </p:nvSpPr>
        <p:spPr>
          <a:xfrm>
            <a:off x="3962939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74" name="Oval 73"/>
          <p:cNvSpPr/>
          <p:nvPr/>
        </p:nvSpPr>
        <p:spPr>
          <a:xfrm>
            <a:off x="3962939" y="3723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5" name="Oval 74"/>
          <p:cNvSpPr/>
          <p:nvPr/>
        </p:nvSpPr>
        <p:spPr>
          <a:xfrm>
            <a:off x="3962939" y="3471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6" name="Oval 75"/>
          <p:cNvSpPr/>
          <p:nvPr/>
        </p:nvSpPr>
        <p:spPr>
          <a:xfrm>
            <a:off x="2918827" y="5019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7" name="Oval 76"/>
          <p:cNvSpPr/>
          <p:nvPr/>
        </p:nvSpPr>
        <p:spPr>
          <a:xfrm>
            <a:off x="2918827" y="5271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8" name="Oval 77"/>
          <p:cNvSpPr/>
          <p:nvPr/>
        </p:nvSpPr>
        <p:spPr>
          <a:xfrm>
            <a:off x="2921759" y="5523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9" name="Oval 78"/>
          <p:cNvSpPr/>
          <p:nvPr/>
        </p:nvSpPr>
        <p:spPr>
          <a:xfrm>
            <a:off x="2918827" y="5775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0" name="Oval 79"/>
          <p:cNvSpPr/>
          <p:nvPr/>
        </p:nvSpPr>
        <p:spPr>
          <a:xfrm>
            <a:off x="318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81" name="Oval 80"/>
          <p:cNvSpPr/>
          <p:nvPr/>
        </p:nvSpPr>
        <p:spPr>
          <a:xfrm>
            <a:off x="318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82" name="Oval 81"/>
          <p:cNvSpPr/>
          <p:nvPr/>
        </p:nvSpPr>
        <p:spPr>
          <a:xfrm>
            <a:off x="318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3" name="Oval 82"/>
          <p:cNvSpPr/>
          <p:nvPr/>
        </p:nvSpPr>
        <p:spPr>
          <a:xfrm>
            <a:off x="318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4" name="Oval 83"/>
          <p:cNvSpPr/>
          <p:nvPr/>
        </p:nvSpPr>
        <p:spPr>
          <a:xfrm>
            <a:off x="345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85" name="Oval 84"/>
          <p:cNvSpPr/>
          <p:nvPr/>
        </p:nvSpPr>
        <p:spPr>
          <a:xfrm>
            <a:off x="345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86" name="Oval 85"/>
          <p:cNvSpPr/>
          <p:nvPr/>
        </p:nvSpPr>
        <p:spPr>
          <a:xfrm>
            <a:off x="345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87" name="Oval 86"/>
          <p:cNvSpPr/>
          <p:nvPr/>
        </p:nvSpPr>
        <p:spPr>
          <a:xfrm>
            <a:off x="345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88" name="Oval 87"/>
          <p:cNvSpPr/>
          <p:nvPr/>
        </p:nvSpPr>
        <p:spPr>
          <a:xfrm>
            <a:off x="3709253" y="5019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89" name="Oval 88"/>
          <p:cNvSpPr/>
          <p:nvPr/>
        </p:nvSpPr>
        <p:spPr>
          <a:xfrm>
            <a:off x="3709253" y="5271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0" name="Oval 89"/>
          <p:cNvSpPr/>
          <p:nvPr/>
        </p:nvSpPr>
        <p:spPr>
          <a:xfrm>
            <a:off x="3709253" y="5523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Oval 90"/>
          <p:cNvSpPr/>
          <p:nvPr/>
        </p:nvSpPr>
        <p:spPr>
          <a:xfrm>
            <a:off x="3709253" y="5775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Oval 91"/>
          <p:cNvSpPr/>
          <p:nvPr/>
        </p:nvSpPr>
        <p:spPr>
          <a:xfrm>
            <a:off x="3962939" y="5019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3" name="Oval 92"/>
          <p:cNvSpPr/>
          <p:nvPr/>
        </p:nvSpPr>
        <p:spPr>
          <a:xfrm>
            <a:off x="3962939" y="5271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4" name="Oval 93"/>
          <p:cNvSpPr/>
          <p:nvPr/>
        </p:nvSpPr>
        <p:spPr>
          <a:xfrm>
            <a:off x="3962939" y="5523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5" name="Oval 94"/>
          <p:cNvSpPr/>
          <p:nvPr/>
        </p:nvSpPr>
        <p:spPr>
          <a:xfrm>
            <a:off x="3962939" y="5775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6" name="Oval 95"/>
          <p:cNvSpPr/>
          <p:nvPr/>
        </p:nvSpPr>
        <p:spPr>
          <a:xfrm>
            <a:off x="1441762" y="304980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88075"/>
              </p:ext>
            </p:extLst>
          </p:nvPr>
        </p:nvGraphicFramePr>
        <p:xfrm>
          <a:off x="6804248" y="202357"/>
          <a:ext cx="208823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58"/>
                <a:gridCol w="156617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P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Desc.</a:t>
                      </a:r>
                      <a:endParaRPr lang="en-US" u="sng" dirty="0"/>
                    </a:p>
                  </a:txBody>
                  <a:tcPr/>
                </a:tc>
              </a:tr>
              <a:tr h="1492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SDA2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4355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SCL2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Vin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Vout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Charge Voltage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5V 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211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3.3V 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2639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Tinker con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MOSI (CSIHSYNC)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MISO (CSIVSYNC)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CLK (CSICK)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CS0 (CSIPCK)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P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T/R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UART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8" name="Oval 97"/>
          <p:cNvSpPr/>
          <p:nvPr/>
        </p:nvSpPr>
        <p:spPr>
          <a:xfrm>
            <a:off x="1416272" y="357968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9" name="Oval 98"/>
          <p:cNvSpPr/>
          <p:nvPr/>
        </p:nvSpPr>
        <p:spPr>
          <a:xfrm>
            <a:off x="3942000" y="2420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00" name="Oval 99"/>
          <p:cNvSpPr/>
          <p:nvPr/>
        </p:nvSpPr>
        <p:spPr>
          <a:xfrm>
            <a:off x="3942000" y="2672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Oval 100"/>
          <p:cNvSpPr/>
          <p:nvPr/>
        </p:nvSpPr>
        <p:spPr>
          <a:xfrm>
            <a:off x="3942000" y="2924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Oval 101"/>
          <p:cNvSpPr/>
          <p:nvPr/>
        </p:nvSpPr>
        <p:spPr>
          <a:xfrm>
            <a:off x="3942000" y="3176832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</a:t>
            </a:r>
          </a:p>
        </p:txBody>
      </p:sp>
      <p:sp>
        <p:nvSpPr>
          <p:cNvPr id="103" name="Oval 102"/>
          <p:cNvSpPr/>
          <p:nvPr/>
        </p:nvSpPr>
        <p:spPr>
          <a:xfrm>
            <a:off x="3942000" y="2168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3942000" y="1916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Oval 104"/>
          <p:cNvSpPr/>
          <p:nvPr/>
        </p:nvSpPr>
        <p:spPr>
          <a:xfrm>
            <a:off x="2632958" y="357968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06" name="Oval 105"/>
          <p:cNvSpPr/>
          <p:nvPr/>
        </p:nvSpPr>
        <p:spPr>
          <a:xfrm>
            <a:off x="4283968" y="147748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7" name="Oval 106"/>
          <p:cNvSpPr/>
          <p:nvPr/>
        </p:nvSpPr>
        <p:spPr>
          <a:xfrm>
            <a:off x="4283508" y="401165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8" name="Oval 107"/>
          <p:cNvSpPr/>
          <p:nvPr/>
        </p:nvSpPr>
        <p:spPr>
          <a:xfrm>
            <a:off x="683568" y="148478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9" name="Oval 108"/>
          <p:cNvSpPr/>
          <p:nvPr/>
        </p:nvSpPr>
        <p:spPr>
          <a:xfrm>
            <a:off x="971600" y="170080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0" name="Oval 109"/>
          <p:cNvSpPr/>
          <p:nvPr/>
        </p:nvSpPr>
        <p:spPr>
          <a:xfrm>
            <a:off x="971600" y="278092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1" name="Oval 110"/>
          <p:cNvSpPr/>
          <p:nvPr/>
        </p:nvSpPr>
        <p:spPr>
          <a:xfrm>
            <a:off x="4283968" y="177281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283968" y="1988840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13" name="Oval 112"/>
          <p:cNvSpPr/>
          <p:nvPr/>
        </p:nvSpPr>
        <p:spPr>
          <a:xfrm>
            <a:off x="4283968" y="249289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14" name="Oval 113"/>
          <p:cNvSpPr/>
          <p:nvPr/>
        </p:nvSpPr>
        <p:spPr>
          <a:xfrm>
            <a:off x="4257323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Oval 114"/>
          <p:cNvSpPr/>
          <p:nvPr/>
        </p:nvSpPr>
        <p:spPr>
          <a:xfrm>
            <a:off x="4499992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4499992" y="324912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18" name="Oval 117"/>
          <p:cNvSpPr/>
          <p:nvPr/>
        </p:nvSpPr>
        <p:spPr>
          <a:xfrm>
            <a:off x="4499992" y="350100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19" name="Oval 118"/>
          <p:cNvSpPr/>
          <p:nvPr/>
        </p:nvSpPr>
        <p:spPr>
          <a:xfrm>
            <a:off x="4257323" y="326582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0" name="Oval 119"/>
          <p:cNvSpPr/>
          <p:nvPr/>
        </p:nvSpPr>
        <p:spPr>
          <a:xfrm>
            <a:off x="4257323" y="350765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21" name="Oval 120"/>
          <p:cNvSpPr/>
          <p:nvPr/>
        </p:nvSpPr>
        <p:spPr>
          <a:xfrm>
            <a:off x="4257323" y="5523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2" name="Oval 121"/>
          <p:cNvSpPr/>
          <p:nvPr/>
        </p:nvSpPr>
        <p:spPr>
          <a:xfrm>
            <a:off x="4499992" y="5542568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23" name="Oval 122"/>
          <p:cNvSpPr/>
          <p:nvPr/>
        </p:nvSpPr>
        <p:spPr>
          <a:xfrm>
            <a:off x="4257323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24" name="Oval 123"/>
          <p:cNvSpPr/>
          <p:nvPr/>
        </p:nvSpPr>
        <p:spPr>
          <a:xfrm>
            <a:off x="4513528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25" name="Oval 124"/>
          <p:cNvSpPr/>
          <p:nvPr/>
        </p:nvSpPr>
        <p:spPr>
          <a:xfrm>
            <a:off x="42630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126" name="Oval 125"/>
          <p:cNvSpPr/>
          <p:nvPr/>
        </p:nvSpPr>
        <p:spPr>
          <a:xfrm>
            <a:off x="45135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127" name="Oval 126"/>
          <p:cNvSpPr/>
          <p:nvPr/>
        </p:nvSpPr>
        <p:spPr>
          <a:xfrm>
            <a:off x="4513528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28" name="Oval 127"/>
          <p:cNvSpPr/>
          <p:nvPr/>
        </p:nvSpPr>
        <p:spPr>
          <a:xfrm>
            <a:off x="4272754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9" name="Oval 128"/>
          <p:cNvSpPr/>
          <p:nvPr/>
        </p:nvSpPr>
        <p:spPr>
          <a:xfrm>
            <a:off x="3645401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0" name="Oval 129"/>
          <p:cNvSpPr/>
          <p:nvPr/>
        </p:nvSpPr>
        <p:spPr>
          <a:xfrm>
            <a:off x="3097587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31" name="Oval 130"/>
          <p:cNvSpPr/>
          <p:nvPr/>
        </p:nvSpPr>
        <p:spPr>
          <a:xfrm>
            <a:off x="3378566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32" name="Oval 131"/>
          <p:cNvSpPr/>
          <p:nvPr/>
        </p:nvSpPr>
        <p:spPr>
          <a:xfrm>
            <a:off x="1438705" y="119675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33" name="Oval 132"/>
          <p:cNvSpPr/>
          <p:nvPr/>
        </p:nvSpPr>
        <p:spPr>
          <a:xfrm>
            <a:off x="3404963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34" name="Oval 133"/>
          <p:cNvSpPr/>
          <p:nvPr/>
        </p:nvSpPr>
        <p:spPr>
          <a:xfrm>
            <a:off x="3632629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513528" y="1477488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6" name="Oval 135"/>
          <p:cNvSpPr/>
          <p:nvPr/>
        </p:nvSpPr>
        <p:spPr>
          <a:xfrm>
            <a:off x="3188939" y="202484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7" name="Oval 136"/>
          <p:cNvSpPr/>
          <p:nvPr/>
        </p:nvSpPr>
        <p:spPr>
          <a:xfrm>
            <a:off x="971600" y="148478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8" name="Oval 137"/>
          <p:cNvSpPr/>
          <p:nvPr/>
        </p:nvSpPr>
        <p:spPr>
          <a:xfrm>
            <a:off x="3753413" y="126876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40" name="Oval 139"/>
          <p:cNvSpPr/>
          <p:nvPr/>
        </p:nvSpPr>
        <p:spPr>
          <a:xfrm>
            <a:off x="3247344" y="126146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41" name="Oval 140"/>
          <p:cNvSpPr/>
          <p:nvPr/>
        </p:nvSpPr>
        <p:spPr>
          <a:xfrm>
            <a:off x="2741761" y="116074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5148064" y="4695698"/>
            <a:ext cx="3744416" cy="146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lphaLcParenR"/>
            </a:pPr>
            <a:r>
              <a:rPr lang="en-US" sz="1200" dirty="0" smtClean="0"/>
              <a:t>Install a DCDC converter and supply 7-28V to Vin. This will power the Onion. Connect Vout to Vcharge to power C.H.I.P. as well.</a:t>
            </a:r>
          </a:p>
          <a:p>
            <a:pPr marL="228600" indent="-228600">
              <a:buAutoNum type="alphaLcParenR"/>
            </a:pPr>
            <a:r>
              <a:rPr lang="en-US" sz="1200" dirty="0" smtClean="0"/>
              <a:t>Supply steady 5V to Vin, bridge Vin to Vout to power the Onion and Vout to Vcharge to power C.H.I.P.</a:t>
            </a:r>
          </a:p>
          <a:p>
            <a:pPr marL="228600" indent="-228600">
              <a:buFontTx/>
              <a:buAutoNum type="alphaLcParenR"/>
            </a:pPr>
            <a:r>
              <a:rPr lang="en-US" sz="1200" dirty="0"/>
              <a:t>Connect 5V to Vout if you have stable 5V on the C.H.I.P. </a:t>
            </a:r>
            <a:r>
              <a:rPr lang="en-US" sz="1200" dirty="0" smtClean="0"/>
              <a:t>but don’t </a:t>
            </a:r>
            <a:r>
              <a:rPr lang="en-US" sz="1200" dirty="0"/>
              <a:t>use a lot of </a:t>
            </a:r>
            <a:r>
              <a:rPr lang="en-US" sz="1200" dirty="0" smtClean="0"/>
              <a:t>current</a:t>
            </a:r>
            <a:endParaRPr lang="en-US" sz="1200" dirty="0"/>
          </a:p>
        </p:txBody>
      </p:sp>
      <p:sp>
        <p:nvSpPr>
          <p:cNvPr id="143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v2.0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pages show old boards, which are not longer produced: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LED DIP v1.1</a:t>
            </a:r>
          </a:p>
          <a:p>
            <a:pPr>
              <a:buFontTx/>
              <a:buChar char="-"/>
            </a:pPr>
            <a:r>
              <a:rPr lang="en-US" dirty="0" err="1" smtClean="0"/>
              <a:t>preSalsa</a:t>
            </a:r>
            <a:r>
              <a:rPr lang="en-US" dirty="0" smtClean="0"/>
              <a:t> DIP</a:t>
            </a:r>
          </a:p>
          <a:p>
            <a:pPr>
              <a:buFontTx/>
              <a:buChar char="-"/>
            </a:pPr>
            <a:r>
              <a:rPr lang="en-US" dirty="0" smtClean="0"/>
              <a:t>Salsa I</a:t>
            </a:r>
          </a:p>
          <a:p>
            <a:pPr>
              <a:buFontTx/>
              <a:buChar char="-"/>
            </a:pPr>
            <a:r>
              <a:rPr lang="en-US" dirty="0" smtClean="0"/>
              <a:t>Motor Dip v1.1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</a:p>
          <a:p>
            <a:endParaRPr lang="en-US" dirty="0"/>
          </a:p>
          <a:p>
            <a:r>
              <a:rPr lang="en-US" dirty="0" smtClean="0"/>
              <a:t>Configuration PWM dimmer</a:t>
            </a:r>
          </a:p>
          <a:p>
            <a:r>
              <a:rPr lang="en-US" dirty="0" smtClean="0"/>
              <a:t>Configuration Motor 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/>
              <a:t>Salsa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8941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Configuration PWM dimmer</a:t>
            </a:r>
          </a:p>
          <a:p>
            <a:r>
              <a:rPr lang="en-US" dirty="0"/>
              <a:t>Configuration Motor driver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96" y="656609"/>
            <a:ext cx="4218760" cy="51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160573" y="3804425"/>
            <a:ext cx="272745" cy="96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43808" y="3948343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987824" y="3335959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01038" y="3003557"/>
            <a:ext cx="316453" cy="129568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3293811"/>
            <a:ext cx="327663" cy="164735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84368" y="414908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55900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43792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00089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/>
                        <a:t>bridge to </a:t>
                      </a:r>
                      <a:r>
                        <a:rPr lang="en-US" sz="500" dirty="0" err="1" smtClean="0"/>
                        <a:t>pwr</a:t>
                      </a:r>
                      <a:r>
                        <a:rPr lang="en-US" sz="500" dirty="0" smtClean="0"/>
                        <a:t> on</a:t>
                      </a:r>
                      <a:endParaRPr lang="en-US" sz="5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 </a:t>
                      </a:r>
                      <a:r>
                        <a:rPr lang="en-US" sz="600" dirty="0" smtClean="0"/>
                        <a:t>+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 On</a:t>
                      </a:r>
                      <a:r>
                        <a:rPr lang="en-US" sz="600" baseline="0" dirty="0" smtClean="0"/>
                        <a:t> board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EXPECTED 2</a:t>
            </a:r>
            <a:r>
              <a:rPr lang="en-US" b="1" baseline="30000" dirty="0" smtClean="0">
                <a:solidFill>
                  <a:srgbClr val="FF0000"/>
                </a:solidFill>
              </a:rPr>
              <a:t>nd</a:t>
            </a:r>
            <a:r>
              <a:rPr lang="en-US" b="1" dirty="0" smtClean="0">
                <a:solidFill>
                  <a:srgbClr val="FF0000"/>
                </a:solidFill>
              </a:rPr>
              <a:t> Week of April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cdn-standard.discourse.org/uploads/nextthing/optimized/2X/0/03d736835cd961cdf3af21e73f60de3a70ed6126_1_690x4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4" y="3573016"/>
            <a:ext cx="412237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standard.discourse.org/uploads/nextthing/optimized/2X/f/f844d766c04d0be4fc65448147e9abddb7d3a86d_1_690x4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2" y="3573016"/>
            <a:ext cx="412237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320368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Test-board-photos</a:t>
            </a:r>
            <a:endParaRPr lang="en-US" b="1" dirty="0"/>
          </a:p>
        </p:txBody>
      </p:sp>
      <p:pic>
        <p:nvPicPr>
          <p:cNvPr id="3078" name="Picture 6" descr="https://cdn-standard.discourse.org/uploads/nextthing/optimized/2X/3/33a7c44efd6ee547c2b7d4e981a5260cfe2c2659_1_690x4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5" y="692696"/>
            <a:ext cx="4104156" cy="27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standard.discourse.org/uploads/nextthing/optimized/2X/c/c1d1fb91ed2e3c9d4471955de05197dd3604031d_1_690x4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33203"/>
            <a:ext cx="65722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/>
          <p:cNvSpPr/>
          <p:nvPr/>
        </p:nvSpPr>
        <p:spPr>
          <a:xfrm rot="1037652">
            <a:off x="2595257" y="19307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8675" y="119675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4x USB-A to the bottom of the board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99350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carry one (recommended) or up to two DCDC regulator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 rot="1037652">
            <a:off x="4207694" y="2083147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427984" y="20608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3182862">
            <a:off x="6825533" y="3799489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73900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IN via </a:t>
            </a:r>
          </a:p>
          <a:p>
            <a:r>
              <a:rPr lang="en-US" dirty="0" smtClean="0"/>
              <a:t>Screw-Terminals</a:t>
            </a:r>
          </a:p>
          <a:p>
            <a:r>
              <a:rPr lang="en-US" dirty="0" smtClean="0"/>
              <a:t>7-28V DC in, 5V</a:t>
            </a:r>
          </a:p>
          <a:p>
            <a:r>
              <a:rPr lang="en-US" dirty="0" smtClean="0"/>
              <a:t>3A out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40125" y="552801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activity LEDs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 rot="6766639">
            <a:off x="5956062" y="3936654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2141273">
            <a:off x="6516216" y="1258781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52320" y="100644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</a:t>
            </a:r>
          </a:p>
          <a:p>
            <a:r>
              <a:rPr lang="en-US" dirty="0" smtClean="0"/>
              <a:t>Input 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-standard.discourse.org/uploads/nextthing/original/2X/3/385674426a90fcf2f89045989a1959c3aa8ae2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178178" cy="53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2843808" y="83671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4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PINOUT1/2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8640" y="44624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3741" r="30204" b="10612"/>
          <a:stretch/>
        </p:blipFill>
        <p:spPr bwMode="auto">
          <a:xfrm>
            <a:off x="2267744" y="1196752"/>
            <a:ext cx="4338734" cy="518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87824" y="1700808"/>
            <a:ext cx="1800200" cy="15121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1196752"/>
            <a:ext cx="180020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Stand-alone tinker area for DIL ICs with power rails left &amp; right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1840" y="1268760"/>
            <a:ext cx="1584176" cy="2232248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87824" y="3645024"/>
            <a:ext cx="1656184" cy="1944216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3645024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Relay to switch e.g. 110/230V AC Power lines @ 10A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5517232"/>
            <a:ext cx="144016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Relay contacts: 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N_close</a:t>
            </a:r>
            <a:r>
              <a:rPr lang="en-US" sz="1400" dirty="0" smtClean="0">
                <a:solidFill>
                  <a:schemeClr val="tx1"/>
                </a:solidFill>
              </a:rPr>
              <a:t>, In, </a:t>
            </a:r>
            <a:r>
              <a:rPr lang="en-US" sz="1400" smtClean="0">
                <a:solidFill>
                  <a:schemeClr val="tx1"/>
                </a:solidFill>
              </a:rPr>
              <a:t>N_open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2987824" y="5661248"/>
            <a:ext cx="1584176" cy="5496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 flipV="1">
            <a:off x="5652120" y="2060848"/>
            <a:ext cx="288032" cy="1656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92280" y="836898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Standard USB-UART Connector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20272" y="6453336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I2C-2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4860032" y="5805264"/>
            <a:ext cx="504056" cy="5793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4860032" y="5301208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860032" y="4797152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12956" y="5049180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SPI-2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4860032" y="3717032"/>
            <a:ext cx="792088" cy="108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20272" y="4148499"/>
            <a:ext cx="1512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GPIO P0-P5, each pin twice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4820669" y="3052756"/>
            <a:ext cx="785003" cy="6642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36296" y="3194315"/>
            <a:ext cx="146459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3x LED, P0 &amp;P3 active low,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On Relay  closed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2331457"/>
            <a:ext cx="180020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DC-DC regulator to power the CHIP from 7-28V DC, covering tinker area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80610" y="2015552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MOSFET on P0 (active high) to drive the relay </a:t>
            </a:r>
          </a:p>
        </p:txBody>
      </p:sp>
      <p:sp>
        <p:nvSpPr>
          <p:cNvPr id="54" name="Rectangle 53"/>
          <p:cNvSpPr/>
          <p:nvPr/>
        </p:nvSpPr>
        <p:spPr>
          <a:xfrm flipH="1">
            <a:off x="4788024" y="1360118"/>
            <a:ext cx="1080120" cy="6554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55976" y="241484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power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11760" y="620688"/>
            <a:ext cx="114482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Battery pins</a:t>
            </a:r>
          </a:p>
        </p:txBody>
      </p:sp>
      <p:sp>
        <p:nvSpPr>
          <p:cNvPr id="62" name="Down Arrow 61"/>
          <p:cNvSpPr/>
          <p:nvPr/>
        </p:nvSpPr>
        <p:spPr>
          <a:xfrm rot="20965811">
            <a:off x="3568856" y="1014238"/>
            <a:ext cx="288032" cy="3650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 rot="20965811">
            <a:off x="5104474" y="833986"/>
            <a:ext cx="288032" cy="4477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 rot="6115992">
            <a:off x="5993462" y="5545967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 rot="4704857">
            <a:off x="6031990" y="4710432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 rot="5834862">
            <a:off x="6030182" y="4430523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5834862">
            <a:off x="6180126" y="3715399"/>
            <a:ext cx="288032" cy="131823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 rot="15654709">
            <a:off x="2104384" y="5478566"/>
            <a:ext cx="288032" cy="12720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 rot="17609871">
            <a:off x="2372788" y="4034828"/>
            <a:ext cx="288032" cy="81739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 rot="17068125">
            <a:off x="2389063" y="2653236"/>
            <a:ext cx="288032" cy="1162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 rot="16478161">
            <a:off x="2387345" y="1605032"/>
            <a:ext cx="288032" cy="81185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 rot="4848038">
            <a:off x="6018819" y="1733891"/>
            <a:ext cx="288032" cy="151423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>
          <a:xfrm rot="3741917">
            <a:off x="6390890" y="1219223"/>
            <a:ext cx="288032" cy="109855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 rot="6050907">
            <a:off x="6250962" y="2740942"/>
            <a:ext cx="288032" cy="15114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2484</Words>
  <Application>Microsoft Office PowerPoint</Application>
  <PresentationFormat>On-screen Show (4:3)</PresentationFormat>
  <Paragraphs>1383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boards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Motor DIP v1.1 Pin Out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109</cp:revision>
  <dcterms:created xsi:type="dcterms:W3CDTF">2016-01-28T13:09:28Z</dcterms:created>
  <dcterms:modified xsi:type="dcterms:W3CDTF">2016-08-24T14:06:14Z</dcterms:modified>
</cp:coreProperties>
</file>